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4"/>
    <p:sldMasterId id="2147483674" r:id="rId5"/>
  </p:sldMasterIdLst>
  <p:notesMasterIdLst>
    <p:notesMasterId r:id="rId24"/>
  </p:notesMasterIdLst>
  <p:sldIdLst>
    <p:sldId id="256" r:id="rId6"/>
    <p:sldId id="257" r:id="rId7"/>
    <p:sldId id="285" r:id="rId8"/>
    <p:sldId id="272" r:id="rId9"/>
    <p:sldId id="283" r:id="rId10"/>
    <p:sldId id="284" r:id="rId11"/>
    <p:sldId id="286" r:id="rId12"/>
    <p:sldId id="273" r:id="rId13"/>
    <p:sldId id="274" r:id="rId14"/>
    <p:sldId id="275" r:id="rId15"/>
    <p:sldId id="276" r:id="rId16"/>
    <p:sldId id="277" r:id="rId17"/>
    <p:sldId id="278" r:id="rId18"/>
    <p:sldId id="282" r:id="rId19"/>
    <p:sldId id="279" r:id="rId20"/>
    <p:sldId id="280" r:id="rId21"/>
    <p:sldId id="263" r:id="rId22"/>
    <p:sldId id="259" r:id="rId23"/>
  </p:sldIdLst>
  <p:sldSz cx="13439775" cy="7559675"/>
  <p:notesSz cx="7772400" cy="10058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yson J Horgan" initials="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E5E5"/>
    <a:srgbClr val="FEC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/>
    <p:restoredTop sz="94690"/>
  </p:normalViewPr>
  <p:slideViewPr>
    <p:cSldViewPr>
      <p:cViewPr varScale="1">
        <p:scale>
          <a:sx n="148" d="100"/>
          <a:sy n="148" d="100"/>
        </p:scale>
        <p:origin x="252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13732137649464E-2"/>
          <c:y val="2.6771908220977112E-2"/>
          <c:w val="0.95285478638086907"/>
          <c:h val="0.58370071780631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E-Cigarette</c:v>
                </c:pt>
                <c:pt idx="2">
                  <c:v>Marijuana    (all forms)</c:v>
                </c:pt>
                <c:pt idx="3">
                  <c:v>Cigarette</c:v>
                </c:pt>
                <c:pt idx="4">
                  <c:v>Inhalant</c:v>
                </c:pt>
                <c:pt idx="5">
                  <c:v>Hallucinogen</c:v>
                </c:pt>
                <c:pt idx="6">
                  <c:v>Rx Pain Reliever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0.39600000000000002</c:v>
                </c:pt>
                <c:pt idx="1">
                  <c:v>0.29099999999999998</c:v>
                </c:pt>
                <c:pt idx="2">
                  <c:v>0.32</c:v>
                </c:pt>
                <c:pt idx="3">
                  <c:v>9.8000000000000004E-2</c:v>
                </c:pt>
                <c:pt idx="4">
                  <c:v>6.5000000000000002E-2</c:v>
                </c:pt>
                <c:pt idx="5">
                  <c:v>5.5E-2</c:v>
                </c:pt>
                <c:pt idx="6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B-4883-9C89-6652A3CB80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E-Cigarette</c:v>
                </c:pt>
                <c:pt idx="2">
                  <c:v>Marijuana    (all forms)</c:v>
                </c:pt>
                <c:pt idx="3">
                  <c:v>Cigarette</c:v>
                </c:pt>
                <c:pt idx="4">
                  <c:v>Inhalant</c:v>
                </c:pt>
                <c:pt idx="5">
                  <c:v>Hallucinogen</c:v>
                </c:pt>
                <c:pt idx="6">
                  <c:v>Rx Pain Reliever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0.312</c:v>
                </c:pt>
                <c:pt idx="1">
                  <c:v>0.192</c:v>
                </c:pt>
                <c:pt idx="2">
                  <c:v>0.24299999999999999</c:v>
                </c:pt>
                <c:pt idx="3">
                  <c:v>6.0999999999999999E-2</c:v>
                </c:pt>
                <c:pt idx="4">
                  <c:v>0.06</c:v>
                </c:pt>
                <c:pt idx="5">
                  <c:v>3.9E-2</c:v>
                </c:pt>
                <c:pt idx="6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B-4883-9C89-6652A3CB80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E-Cigarette</c:v>
                </c:pt>
                <c:pt idx="2">
                  <c:v>Marijuana    (all forms)</c:v>
                </c:pt>
                <c:pt idx="3">
                  <c:v>Cigarette</c:v>
                </c:pt>
                <c:pt idx="4">
                  <c:v>Inhalant</c:v>
                </c:pt>
                <c:pt idx="5">
                  <c:v>Hallucinogen</c:v>
                </c:pt>
                <c:pt idx="6">
                  <c:v>Rx Pain Reliever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0.27100000000000002</c:v>
                </c:pt>
                <c:pt idx="1">
                  <c:v>0.153</c:v>
                </c:pt>
                <c:pt idx="2">
                  <c:v>0.17799999999999999</c:v>
                </c:pt>
                <c:pt idx="3">
                  <c:v>5.3999999999999999E-2</c:v>
                </c:pt>
                <c:pt idx="4">
                  <c:v>3.5999999999999997E-2</c:v>
                </c:pt>
                <c:pt idx="5">
                  <c:v>3.1E-2</c:v>
                </c:pt>
                <c:pt idx="6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B-4883-9C89-6652A3CB8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5819856"/>
        <c:axId val="1"/>
      </c:barChart>
      <c:catAx>
        <c:axId val="166581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49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819856"/>
        <c:crosses val="autoZero"/>
        <c:crossBetween val="between"/>
      </c:valAx>
      <c:spPr>
        <a:noFill/>
        <a:ln w="25372">
          <a:noFill/>
        </a:ln>
      </c:spPr>
    </c:plotArea>
    <c:legend>
      <c:legendPos val="b"/>
      <c:layout>
        <c:manualLayout>
          <c:xMode val="edge"/>
          <c:yMode val="edge"/>
          <c:x val="0.82842856777535223"/>
          <c:y val="3.6375490885121958E-2"/>
          <c:w val="0.14709768010619573"/>
          <c:h val="0.21315512565467895"/>
        </c:manualLayout>
      </c:layout>
      <c:overlay val="0"/>
      <c:spPr>
        <a:solidFill>
          <a:schemeClr val="bg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2392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13732137649464E-2"/>
          <c:y val="2.6771908220977112E-2"/>
          <c:w val="0.95285478638086907"/>
          <c:h val="0.58370071780631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0.09</c:v>
                </c:pt>
                <c:pt idx="1">
                  <c:v>0.08</c:v>
                </c:pt>
                <c:pt idx="2">
                  <c:v>8.1000000000000003E-2</c:v>
                </c:pt>
                <c:pt idx="3">
                  <c:v>1.7000000000000001E-2</c:v>
                </c:pt>
                <c:pt idx="4">
                  <c:v>2.5999999999999999E-2</c:v>
                </c:pt>
                <c:pt idx="5">
                  <c:v>1.6E-2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D-407C-9A1E-DE376B2CA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8.6999999999999994E-2</c:v>
                </c:pt>
                <c:pt idx="1">
                  <c:v>7.3999999999999996E-2</c:v>
                </c:pt>
                <c:pt idx="2">
                  <c:v>6.5000000000000002E-2</c:v>
                </c:pt>
                <c:pt idx="3">
                  <c:v>1.0999999999999999E-2</c:v>
                </c:pt>
                <c:pt idx="4">
                  <c:v>2.1999999999999999E-2</c:v>
                </c:pt>
                <c:pt idx="5">
                  <c:v>1.4999999999999999E-2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D-407C-9A1E-DE376B2CA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7.6999999999999999E-2</c:v>
                </c:pt>
                <c:pt idx="1">
                  <c:v>0.05</c:v>
                </c:pt>
                <c:pt idx="2">
                  <c:v>4.3999999999999997E-2</c:v>
                </c:pt>
                <c:pt idx="3">
                  <c:v>8.9999999999999993E-3</c:v>
                </c:pt>
                <c:pt idx="4">
                  <c:v>1.4999999999999999E-2</c:v>
                </c:pt>
                <c:pt idx="5">
                  <c:v>1.0999999999999999E-2</c:v>
                </c:pt>
                <c:pt idx="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0D-407C-9A1E-DE376B2CA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325919"/>
        <c:axId val="1"/>
      </c:barChart>
      <c:catAx>
        <c:axId val="15553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325919"/>
        <c:crosses val="autoZero"/>
        <c:crossBetween val="between"/>
      </c:valAx>
      <c:spPr>
        <a:noFill/>
        <a:ln w="25355">
          <a:noFill/>
        </a:ln>
      </c:spPr>
    </c:plotArea>
    <c:legend>
      <c:legendPos val="b"/>
      <c:layout>
        <c:manualLayout>
          <c:xMode val="edge"/>
          <c:yMode val="edge"/>
          <c:x val="0.82842856777535223"/>
          <c:y val="3.6375490885121958E-2"/>
          <c:w val="0.14709768010619573"/>
          <c:h val="0.21315512565467895"/>
        </c:manualLayout>
      </c:layout>
      <c:overlay val="0"/>
      <c:spPr>
        <a:solidFill>
          <a:schemeClr val="bg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23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13732137649464E-2"/>
          <c:y val="2.6771908220977112E-2"/>
          <c:w val="0.95285478638086907"/>
          <c:h val="0.58370071780631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0.17599999999999999</c:v>
                </c:pt>
                <c:pt idx="1">
                  <c:v>0.16</c:v>
                </c:pt>
                <c:pt idx="2">
                  <c:v>0.156</c:v>
                </c:pt>
                <c:pt idx="3">
                  <c:v>2.7E-2</c:v>
                </c:pt>
                <c:pt idx="4">
                  <c:v>1.4E-2</c:v>
                </c:pt>
                <c:pt idx="5">
                  <c:v>1.6E-2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0-45DD-B75E-47C0D4AEE6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0.14000000000000001</c:v>
                </c:pt>
                <c:pt idx="1">
                  <c:v>0.127</c:v>
                </c:pt>
                <c:pt idx="2">
                  <c:v>0.104</c:v>
                </c:pt>
                <c:pt idx="3">
                  <c:v>1.6E-2</c:v>
                </c:pt>
                <c:pt idx="4">
                  <c:v>1.0999999999999999E-2</c:v>
                </c:pt>
                <c:pt idx="5">
                  <c:v>1.0999999999999999E-2</c:v>
                </c:pt>
                <c:pt idx="6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0-45DD-B75E-47C0D4AEE6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0.11899999999999999</c:v>
                </c:pt>
                <c:pt idx="1">
                  <c:v>8.6999999999999994E-2</c:v>
                </c:pt>
                <c:pt idx="2">
                  <c:v>7.0999999999999994E-2</c:v>
                </c:pt>
                <c:pt idx="3">
                  <c:v>1.2999999999999999E-2</c:v>
                </c:pt>
                <c:pt idx="4">
                  <c:v>7.0000000000000001E-3</c:v>
                </c:pt>
                <c:pt idx="5">
                  <c:v>8.0000000000000002E-3</c:v>
                </c:pt>
                <c:pt idx="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0-45DD-B75E-47C0D4AEE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0570879"/>
        <c:axId val="1"/>
      </c:barChart>
      <c:catAx>
        <c:axId val="141057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570879"/>
        <c:crosses val="autoZero"/>
        <c:crossBetween val="between"/>
      </c:valAx>
      <c:spPr>
        <a:noFill/>
        <a:ln w="25355">
          <a:noFill/>
        </a:ln>
      </c:spPr>
    </c:plotArea>
    <c:legend>
      <c:legendPos val="b"/>
      <c:layout>
        <c:manualLayout>
          <c:xMode val="edge"/>
          <c:yMode val="edge"/>
          <c:x val="0.82842856777535223"/>
          <c:y val="3.6375490885121958E-2"/>
          <c:w val="0.14709768010619573"/>
          <c:h val="0.21315512565467895"/>
        </c:manualLayout>
      </c:layout>
      <c:overlay val="0"/>
      <c:spPr>
        <a:solidFill>
          <a:schemeClr val="bg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23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13732137649464E-2"/>
          <c:y val="2.6771908220977112E-2"/>
          <c:w val="0.95285478638086907"/>
          <c:h val="0.58370071780631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0.27300000000000002</c:v>
                </c:pt>
                <c:pt idx="1">
                  <c:v>0.224</c:v>
                </c:pt>
                <c:pt idx="2">
                  <c:v>0.21199999999999999</c:v>
                </c:pt>
                <c:pt idx="3">
                  <c:v>4.2000000000000003E-2</c:v>
                </c:pt>
                <c:pt idx="4">
                  <c:v>8.0000000000000002E-3</c:v>
                </c:pt>
                <c:pt idx="5">
                  <c:v>1.2999999999999999E-2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2-4C2F-B469-AE00D6295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0.22600000000000001</c:v>
                </c:pt>
                <c:pt idx="1">
                  <c:v>0.193</c:v>
                </c:pt>
                <c:pt idx="2">
                  <c:v>0.15</c:v>
                </c:pt>
                <c:pt idx="3">
                  <c:v>2.5999999999999999E-2</c:v>
                </c:pt>
                <c:pt idx="4">
                  <c:v>8.0000000000000002E-3</c:v>
                </c:pt>
                <c:pt idx="5">
                  <c:v>1.0999999999999999E-2</c:v>
                </c:pt>
                <c:pt idx="6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2-4C2F-B469-AE00D6295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Alcohol</c:v>
                </c:pt>
                <c:pt idx="1">
                  <c:v>Marijuana (all forms)</c:v>
                </c:pt>
                <c:pt idx="2">
                  <c:v>E-Cigarette</c:v>
                </c:pt>
                <c:pt idx="3">
                  <c:v>Cigarette</c:v>
                </c:pt>
                <c:pt idx="4">
                  <c:v>Inhalant</c:v>
                </c:pt>
                <c:pt idx="5">
                  <c:v>Rx Pain Reliever</c:v>
                </c:pt>
                <c:pt idx="6">
                  <c:v>Over-the-Counter Drug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0.223</c:v>
                </c:pt>
                <c:pt idx="1">
                  <c:v>0.151</c:v>
                </c:pt>
                <c:pt idx="2">
                  <c:v>0.125</c:v>
                </c:pt>
                <c:pt idx="3">
                  <c:v>3.1E-2</c:v>
                </c:pt>
                <c:pt idx="4">
                  <c:v>4.0000000000000001E-3</c:v>
                </c:pt>
                <c:pt idx="5">
                  <c:v>7.0000000000000001E-3</c:v>
                </c:pt>
                <c:pt idx="6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B2-4C2F-B469-AE00D6295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6782944"/>
        <c:axId val="1"/>
      </c:barChart>
      <c:catAx>
        <c:axId val="9867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782944"/>
        <c:crosses val="autoZero"/>
        <c:crossBetween val="between"/>
      </c:valAx>
      <c:spPr>
        <a:noFill/>
        <a:ln w="25355">
          <a:noFill/>
        </a:ln>
      </c:spPr>
    </c:plotArea>
    <c:legend>
      <c:legendPos val="b"/>
      <c:layout>
        <c:manualLayout>
          <c:xMode val="edge"/>
          <c:yMode val="edge"/>
          <c:x val="0.82842856777535223"/>
          <c:y val="3.6375490885121958E-2"/>
          <c:w val="0.14709768010619573"/>
          <c:h val="0.21315512565467895"/>
        </c:manualLayout>
      </c:layout>
      <c:overlay val="0"/>
      <c:spPr>
        <a:solidFill>
          <a:schemeClr val="bg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23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77617691405598E-2"/>
          <c:y val="7.9230914536121327E-2"/>
          <c:w val="0.95285478638086907"/>
          <c:h val="0.58370071780631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8th Grade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Marijuana (all forms)</c:v>
                </c:pt>
                <c:pt idx="1">
                  <c:v>Marijuana</c:v>
                </c:pt>
                <c:pt idx="2">
                  <c:v>Marijuana Concentrates</c:v>
                </c:pt>
                <c:pt idx="3">
                  <c:v>Marijuana Edibles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</c:v>
                </c:pt>
                <c:pt idx="1">
                  <c:v>3.7999999999999999E-2</c:v>
                </c:pt>
                <c:pt idx="2">
                  <c:v>2.5999999999999999E-2</c:v>
                </c:pt>
                <c:pt idx="3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0-45DD-B75E-47C0D4AEE6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10th Grade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Marijuana (all forms)</c:v>
                </c:pt>
                <c:pt idx="1">
                  <c:v>Marijuana</c:v>
                </c:pt>
                <c:pt idx="2">
                  <c:v>Marijuana Concentrates</c:v>
                </c:pt>
                <c:pt idx="3">
                  <c:v>Marijuana Edibles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8.6999999999999994E-2</c:v>
                </c:pt>
                <c:pt idx="1">
                  <c:v>7.8E-2</c:v>
                </c:pt>
                <c:pt idx="2">
                  <c:v>5.2999999999999999E-2</c:v>
                </c:pt>
                <c:pt idx="3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0-45DD-B75E-47C0D4AEE6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12th Grade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Marijuana (all forms)</c:v>
                </c:pt>
                <c:pt idx="1">
                  <c:v>Marijuana</c:v>
                </c:pt>
                <c:pt idx="2">
                  <c:v>Marijuana Concentrates</c:v>
                </c:pt>
                <c:pt idx="3">
                  <c:v>Marijuana Edibles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0.151</c:v>
                </c:pt>
                <c:pt idx="1">
                  <c:v>0.14099999999999999</c:v>
                </c:pt>
                <c:pt idx="2">
                  <c:v>9.9000000000000005E-2</c:v>
                </c:pt>
                <c:pt idx="3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0-45DD-B75E-47C0D4AEE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0570879"/>
        <c:axId val="1"/>
      </c:barChart>
      <c:catAx>
        <c:axId val="141057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570879"/>
        <c:crosses val="autoZero"/>
        <c:crossBetween val="between"/>
      </c:valAx>
      <c:spPr>
        <a:noFill/>
        <a:ln w="25355">
          <a:noFill/>
        </a:ln>
      </c:spPr>
    </c:plotArea>
    <c:legend>
      <c:legendPos val="b"/>
      <c:layout>
        <c:manualLayout>
          <c:xMode val="edge"/>
          <c:yMode val="edge"/>
          <c:x val="0.82842856777535223"/>
          <c:y val="3.6375490885121958E-2"/>
          <c:w val="0.14709768010619573"/>
          <c:h val="0.21315512565467895"/>
        </c:manualLayout>
      </c:layout>
      <c:overlay val="0"/>
      <c:spPr>
        <a:solidFill>
          <a:schemeClr val="bg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78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785" dirty="0"/>
              <a:t>30-Day</a:t>
            </a:r>
            <a:r>
              <a:rPr lang="en-US" sz="2785" baseline="0" dirty="0"/>
              <a:t> Fentanyl Use</a:t>
            </a:r>
            <a:endParaRPr lang="en-US" sz="2800" dirty="0"/>
          </a:p>
        </c:rich>
      </c:tx>
      <c:layout>
        <c:manualLayout>
          <c:xMode val="edge"/>
          <c:yMode val="edge"/>
          <c:x val="0.22083606501976952"/>
          <c:y val="3.2109687269483468E-2"/>
        </c:manualLayout>
      </c:layout>
      <c:overlay val="0"/>
      <c:spPr>
        <a:noFill/>
        <a:ln w="252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39852830896137"/>
          <c:y val="0.16530638253522617"/>
          <c:w val="0.95285478638086907"/>
          <c:h val="0.61113316150228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8th</c:v>
                </c:pt>
                <c:pt idx="1">
                  <c:v>10th</c:v>
                </c:pt>
                <c:pt idx="2">
                  <c:v>12th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2E-3</c:v>
                </c:pt>
                <c:pt idx="1">
                  <c:v>3.0000000000000001E-3</c:v>
                </c:pt>
                <c:pt idx="2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3-416A-B97B-1BA87400E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1965392"/>
        <c:axId val="1"/>
      </c:barChart>
      <c:catAx>
        <c:axId val="8019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81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8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ln w="631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965392"/>
        <c:crosses val="autoZero"/>
        <c:crossBetween val="between"/>
      </c:valAx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0.07225</cdr:x>
      <cdr:y>0.81791</cdr:y>
    </cdr:from>
    <cdr:to>
      <cdr:x>0.15736</cdr:x>
      <cdr:y>0.97579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E9203D9-14FC-445A-9383-DFE67EB4C75A}"/>
            </a:ext>
          </a:extLst>
        </cdr:cNvPr>
        <cdr:cNvSpPr txBox="1"/>
      </cdr:nvSpPr>
      <cdr:spPr>
        <a:xfrm xmlns:a="http://schemas.openxmlformats.org/drawingml/2006/main">
          <a:off x="776287" y="5148261"/>
          <a:ext cx="914400" cy="993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n-US" sz="2000" dirty="0"/>
            <a:t>There is considerable overlap in reported use across the three forms of marijuana.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ABFD62B-A248-4024-BEC5-9DC5FFD5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253ED8D-A582-49DB-B88D-03A1E7DDD9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6992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9903E10-F854-4EB4-B428-5720BEF914D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D9E258E-4627-4D91-8156-6F3BC2BEB72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67D903D-C1F0-4F1A-9064-EC635736BEA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65EC19A-2EE5-4A4D-BF65-1115E9EB66F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3A76D02-3A9E-4608-A57B-F83B957E41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3F473FD-7BC5-4754-9227-86B36F1CC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941C000-942C-4293-A1FE-BEB44F05D7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F0A4C3F-B2A9-4BB4-9127-A059682B1F2F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1C0EB151-1BE2-492B-B2D9-F667CB5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638B5AB5-F567-44FC-BCB0-7FFE7CA6D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D2DAAD5-FE9C-4A88-B021-3F53B1B300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EE4C622-E04D-421B-86B7-54A5E47F0CB2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CF8CE0AF-C802-4C3B-816B-249A84A0B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A584AE69-2B1C-409E-A7E8-1E4D22116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B4FD05E-BD67-4EB4-8F69-8DC719D517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2C314C1-8E7E-4AEA-B45B-8C2FAEE45521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9FDE889B-F8C3-45D4-AFB7-E05638D6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70D31791-FDAC-4950-92D6-B7AE2AC0C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2AD3A10-B028-4B88-8CAC-6CBFCCA1DF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BC23CED-1BC2-4E5B-9CEA-3359A1F3AD22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9BE65642-35B5-4921-8644-E77945F7E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777BE206-7323-4D24-9C8C-3481B26F4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C71765F-C507-427E-803F-A47D1DF7D6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A424FFE-33A9-4194-AA00-578EE2CBD9D0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8BB01FEE-BF7A-47F1-8DFC-EC9392B5F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0421101F-E2F2-4C56-8B7B-593BFEC0C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D5A856A-77DB-4F78-A65C-5911B4B2B7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040CA-F6AF-4623-8362-3E7C3873A93B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E2DD55A6-3754-4C2B-81CC-4A9335F7D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BEA65ECA-2152-4449-9C52-E5DF84DDD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7873406-A7AE-42BD-874D-09D1DE13B6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72755A4-A263-42B0-9398-A3EB1E086F7E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99A25584-6083-4D13-875C-F1989BB6A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F3AC19E0-97B1-448A-AACE-35F94E272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662FABC-3ADF-46C8-AA15-BA6E93CF1C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2D629E3-DEB3-4359-88A7-57BEFE474956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09B8467F-1A85-4500-A14A-9BBED01C8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03E27562-D1FB-42D1-AA51-2057B1591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44B2774-2F67-4DB9-B79F-BEBDEB88F3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995E35D-20D4-493C-A59F-45842FCD662B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30E15F00-820E-44C5-BF0E-2A2802CA0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E1E58A81-AB54-446C-8BC5-4889A15B9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3AE89DB-282C-41B8-BC8D-B67DE25A06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8400508-B80F-43D4-AB1D-67A3773C2340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61D9D77-118D-4F18-931B-7110D3C4BF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BEECEA86-4F11-4F92-8A24-99FA84084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73B5080-5585-4E46-8FC0-B7E3B930F0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011D877-DDA4-418F-A7F0-9CB99FA3FE41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09181137-ACA6-4F29-989D-6174230D6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6415688A-02D9-427C-9C6E-D623E6D60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6CAD35D-4F8F-4A23-B947-57BC52288C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386F5EE-1F01-44BE-9D54-D2437CAE8B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EE7DF130-93F4-4CE1-9FA1-72CAC5CFC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872E8DEF-1595-40B2-90DC-9165E3C97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5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3715759-DDD9-4F09-AEDD-E791A0FFA8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F047A9-663C-4D99-B133-663CF843A6BB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23949C9-387D-4E36-94D1-AFD64F7C9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4677B33B-3399-40B4-B30D-0764AE50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3715759-DDD9-4F09-AEDD-E791A0FFA8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F047A9-663C-4D99-B133-663CF843A6BB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23949C9-387D-4E36-94D1-AFD64F7C9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4677B33B-3399-40B4-B30D-0764AE50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9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3715759-DDD9-4F09-AEDD-E791A0FFA8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F047A9-663C-4D99-B133-663CF843A6BB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23949C9-387D-4E36-94D1-AFD64F7C9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4677B33B-3399-40B4-B30D-0764AE50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60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3715759-DDD9-4F09-AEDD-E791A0FFA8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F047A9-663C-4D99-B133-663CF843A6BB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23949C9-387D-4E36-94D1-AFD64F7C9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4677B33B-3399-40B4-B30D-0764AE50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91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16C3D33-DF6D-4116-AFD7-CF14428958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93CA998-66FE-4404-ACDA-633AA91C3584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C9711F26-5468-4334-B8FE-EE073F1FF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4602CA1C-71DE-4D15-AE83-15CC05A30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487E33B-075C-456B-A1A6-4797D8BFE4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37C74F5-DB1C-45A4-9691-4EA399C56023}" type="slidenum">
              <a:rPr lang="en-US" altLang="en-US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42AC5688-0C60-4908-8825-FFFCFD217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39DC84BD-B2AF-4A6B-9C5F-D8A1E5580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1EE38-AD00-43DE-8B3F-6462BF1F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FA2CB-8559-4D8B-B2C2-11C7BD19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B17BE-678C-45BD-A61D-74223395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FC40-C317-47DC-95D6-A0FE9BAC3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6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FEAB-C63F-43CF-9A2E-C80FED35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E64DA-8B41-464E-8FA1-B26279D0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87F8E-DDF2-4150-A2BB-347D7E1B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626A-8916-4126-BA2C-98D127325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12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FB7BF-9833-4075-896A-C7D03EB2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D80B-4E86-4265-AA7C-FAFB6D33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F7C9-26CC-475B-BC8B-0FF5AA42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4AB9-796D-4C2E-9428-BAC6BCCAE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3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31" y="301625"/>
            <a:ext cx="12089448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280652-BD44-4A93-8570-0A848FF1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537AA6-531B-46DC-A90B-F7D153E3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A620C9-2BD8-4251-9CE5-AFDC51A9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A8AC-EAB6-48F9-B0AB-ED6B65461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747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90A3-833F-4936-86F1-8C6C8240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20EC3-F2DF-4543-ACB8-98C3E2D5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DC620-5645-402D-AD59-82C7F064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F40A-8F77-44C8-89A2-68EFB2987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CB7A-2491-44F3-A09A-DFF864C4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931AC-EC67-436E-9DA0-3B084618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E6984-D914-479F-8F52-D82D0DED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119-9E7D-40C2-9878-6924AC467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6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00522-F725-4AEC-B677-0A7CEE7D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8A81D-DCA4-42A2-86CB-B567C727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08DB9-ED10-4E8E-AFF6-6EA67306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6257-67B8-4F98-8D55-5FBCFB2E4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477533-2166-4730-A5CE-80E860A9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78F67E-533A-4563-8BD8-CFBA8C12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8A91A4-4A8A-4DF5-AA81-C7D044EA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5327-0162-4E0B-91AE-5888710EC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81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6E0414-FE5D-49C3-BDDC-A6EBB3EA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407BA7-DD1D-4819-8FFD-AA143F9F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9D1307-13D6-4028-995A-7A44146D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0194-9675-4B35-A4B1-16708E39B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019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D1C14F-5138-420C-B5A0-25C52A7B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7D3463-5FC9-4DB6-9A93-E4609AC5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9F77F9-FAD5-4360-B37D-99780741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2153-32E1-4A4C-A5D9-D3AA5EBD6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801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210D1A-7E47-4F50-A368-308320DB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C45273-3B15-41EE-A431-764C0957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125314-AFBA-4714-BF60-14BC2819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B5CC-8AB7-41CD-BB2E-F5EA49E93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3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C346A-791F-4951-AC60-AF9DD5C6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CA870-D3DB-4BE7-B854-0A7C877B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C7C93-A388-421E-8AB4-4CDB229C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5FC6-186D-4D38-BA7A-165D1A005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148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1D0182-1268-4FDE-96C0-D1C3E44D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AAF50E-F16F-49BA-9248-F79AF957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F0DF9E-AC35-4B44-A2EE-59F9C66B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A399-C268-450F-80B2-1AF60665E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84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4B244C-3B51-4060-A4C4-B3ACB5F0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9D1890-D436-4F18-8BEE-32C55AE2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E326C5-6230-4FB0-AB76-AAFAC21F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D742-8371-43BB-8D97-A7E933794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253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E3CB5-D1D6-4C01-B5EB-FFF3093F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903C-F645-410C-9933-7D4483F0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BB4B-4711-4F16-9AC0-F0B3372F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178B-9B30-49CB-B065-E64D90B27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97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8331-A920-4522-80D4-D14D0027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9F415-9AC6-4D20-B616-6F26FAA2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C2BBB-02D1-4D42-93A3-C19293FB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E127-6D57-49E2-8B38-AEDC84532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1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191A-C3F0-468F-BF68-7C5A2D5F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33121-A38B-4AA2-8360-A5DB0B1F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E0B8-AE78-4424-AF2C-F98E144C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51BE-8A68-49F9-9248-BAEB6FF6F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44033A-61DA-4BFE-8A0E-ACD563F4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0C9561-EA82-4974-A664-0AF1E640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5B8A6D-8492-4E4D-B4C9-C12CE81E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ABF6-DB53-4CBE-A38F-6A6232D33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19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3B7CEB-2807-49B2-BBC2-ABB6F45A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F466D-E756-41A8-BEAC-79DAFB26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FB4C5-D9B2-4FDF-A9EB-541DCB46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E547-F418-4D37-9CC9-938CE8E0C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4448A9-7AD8-4E0D-B8DB-473C570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CCBEFC-A361-4F21-9FA7-6DA719D3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BE5031-D3DB-430D-A9A1-4F6D7953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BD8A-FC41-4B04-8053-8AD006A69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29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770087-FA1B-4CA7-8AE9-2CA07221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1376CF-6223-4FCE-B555-BAEE3234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1804AD-BDE0-4424-82A6-3C6C287B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65DF-11FF-437D-BC21-E9BAA77E7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2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CFDF1-BF4B-46EF-AE56-C842961E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39BCA3-52EA-4AD5-894B-57F0E84E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8BE00A-A2B8-4835-A942-06E8166A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8EF4-A9BE-4E13-A6C1-0EF8D5992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3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6098AB-118E-40C9-8F45-5D8487C4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F2C21A-41AD-4500-9693-87BFB603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609B62-22AC-4128-8B51-29B5D834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221F-BAFC-44E3-B928-6AA670956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D52D22B-36CA-45E1-A36B-D2E4D2CD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403225"/>
            <a:ext cx="115919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DB5945-9754-432A-93F0-2AB5E438F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2012950"/>
            <a:ext cx="1159192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34C59-480B-4085-B0F8-DA37616DC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7225"/>
            <a:ext cx="3024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3C7D-C15D-4F89-9140-F259E46DE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1350" y="7007225"/>
            <a:ext cx="45370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32671-85A8-4679-A322-63F41AA73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1663" y="7007225"/>
            <a:ext cx="30241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9B9D8A-C7EF-4DC5-8632-5D08BD6A0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7F0678-6C4C-4D5A-9173-84CD04DFE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403225"/>
            <a:ext cx="115919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EE773DC-9F52-4D9C-B4F0-C517417BA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2012950"/>
            <a:ext cx="1159192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38A5-3541-48E8-AC7E-5A1BD18FA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7225"/>
            <a:ext cx="3024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F73-244C-4133-B8A2-5CA03A222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1350" y="7007225"/>
            <a:ext cx="45370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3A165-44A2-435F-96AC-6F22195B5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1663" y="7007225"/>
            <a:ext cx="30241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0FC575-D620-4138-A853-4EF1E6556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5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hyperlink" Target="https://www.azcjc.gov/Data/Arizona-Youth-Survey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bileski@azcjc.gov" TargetMode="External"/><Relationship Id="rId5" Type="http://schemas.openxmlformats.org/officeDocument/2006/relationships/hyperlink" Target="mailto:ahorgan@azcjc.gov" TargetMode="External"/><Relationship Id="rId4" Type="http://schemas.openxmlformats.org/officeDocument/2006/relationships/hyperlink" Target="mailto:alefevre@azcjc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266658AB-9408-45EC-AC1E-B3A999035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87325"/>
            <a:ext cx="1295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2024 Arizona Youth Survey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52F7A20-5B83-463A-BD7F-8FFAB1E9FBD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626600" y="3692526"/>
            <a:ext cx="5616575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15400" b="1" dirty="0">
                <a:solidFill>
                  <a:srgbClr val="FFFFFF"/>
                </a:solidFill>
                <a:cs typeface="Arial" panose="020B0604020202020204" pitchFamily="34" charset="0"/>
              </a:rPr>
              <a:t>2024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523A1CE-E3D9-4D20-806E-A9A48499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103632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2024 Youth 30-Day Substance Use by Gender</a:t>
            </a:r>
          </a:p>
        </p:txBody>
      </p:sp>
      <p:graphicFrame>
        <p:nvGraphicFramePr>
          <p:cNvPr id="15363" name="Chart 3">
            <a:extLst>
              <a:ext uri="{FF2B5EF4-FFF2-40B4-BE49-F238E27FC236}">
                <a16:creationId xmlns:a16="http://schemas.microsoft.com/office/drawing/2014/main" id="{C66FF809-6D07-43F6-A0B1-44A2464B2C7A}"/>
              </a:ext>
            </a:extLst>
          </p:cNvPr>
          <p:cNvGraphicFramePr>
            <a:graphicFrameLocks/>
          </p:cNvGraphicFramePr>
          <p:nvPr/>
        </p:nvGraphicFramePr>
        <p:xfrm>
          <a:off x="2173288" y="1214438"/>
          <a:ext cx="10845800" cy="639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Chart" r:id="rId5" imgW="10851820" imgH="6401355" progId="Excel.Chart.8">
                  <p:embed/>
                </p:oleObj>
              </mc:Choice>
              <mc:Fallback>
                <p:oleObj name="Chart" r:id="rId5" imgW="10851820" imgH="640135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1214438"/>
                        <a:ext cx="10845800" cy="639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CE7C744-8BA4-4F6E-AD82-814F019D9282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6F8AB2B1-EC9E-4950-9150-1659BB56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DC4867C6-BF22-4984-8E7C-4AD8AE3DF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10287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Top 5 Reasons for Substance Use by Gender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942780-34AA-4585-A7FC-9ADDCE87EE38}"/>
              </a:ext>
            </a:extLst>
          </p:cNvPr>
          <p:cNvGraphicFramePr>
            <a:graphicFrameLocks noGrp="1"/>
          </p:cNvGraphicFramePr>
          <p:nvPr/>
        </p:nvGraphicFramePr>
        <p:xfrm>
          <a:off x="2224088" y="1722438"/>
          <a:ext cx="10134600" cy="4524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1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3200" dirty="0"/>
                        <a:t>Female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3200" dirty="0"/>
                        <a:t>Male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207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1. Have Fun (44.0%)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1. Have Fun (41.1%)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07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2. Get High/Feel Good (33.5%)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2. Get High/Feel Good (30.5%)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951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3. Deal with Stress from School (31.0%)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3. Deal with Stress from School (22.4%)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39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4. Deal with Stress from Parents/Family (28.4%)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4. Try Something New/Exciting (21.7%)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760"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5. Feeling Sad/Down (25.6%)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  <a:p>
                      <a:r>
                        <a:rPr lang="en-US" sz="2000" dirty="0"/>
                        <a:t>5. Bored/Needed Something to Do (18.4%)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CDC18D-114D-4A91-8D82-6D3D39F0B321}"/>
              </a:ext>
            </a:extLst>
          </p:cNvPr>
          <p:cNvSpPr/>
          <p:nvPr/>
        </p:nvSpPr>
        <p:spPr>
          <a:xfrm>
            <a:off x="2147888" y="4008438"/>
            <a:ext cx="5105400" cy="223837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A6812-3DC0-4FD9-9B5E-D2EA89227868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36" name="Picture 5">
            <a:extLst>
              <a:ext uri="{FF2B5EF4-FFF2-40B4-BE49-F238E27FC236}">
                <a16:creationId xmlns:a16="http://schemas.microsoft.com/office/drawing/2014/main" id="{14D3FBC9-DE8D-42E8-8EF7-29CE93A6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02CF00A-172B-4124-B3F1-1DE4F7C3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Adverse Childhood Experiences (ACEs)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3A4F6C0-FC49-448D-9AF5-13F3FCFC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1487488"/>
            <a:ext cx="99822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marL="1588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45000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Parent/Adult Physical Abuse</a:t>
            </a:r>
          </a:p>
          <a:p>
            <a:pPr eaLnBrk="1" hangingPunct="1">
              <a:buClr>
                <a:srgbClr val="000000"/>
              </a:buClr>
              <a:buSzPct val="45000"/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Clr>
                <a:srgbClr val="000000"/>
              </a:buClr>
              <a:buSzPct val="45000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Parent/Adult Emotional Abuse</a:t>
            </a:r>
          </a:p>
          <a:p>
            <a:pPr eaLnBrk="1" hangingPunct="1">
              <a:buClr>
                <a:srgbClr val="000000"/>
              </a:buClr>
              <a:buSzPct val="45000"/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Clr>
                <a:srgbClr val="000000"/>
              </a:buClr>
              <a:buSzPct val="45000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Parent/Adult Neglect</a:t>
            </a:r>
          </a:p>
          <a:p>
            <a:pPr eaLnBrk="1" hangingPunct="1">
              <a:buClr>
                <a:srgbClr val="000000"/>
              </a:buClr>
              <a:buSzPct val="45000"/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Clr>
                <a:srgbClr val="000000"/>
              </a:buClr>
              <a:buSzPct val="45000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Parent Substance Abuse</a:t>
            </a:r>
          </a:p>
          <a:p>
            <a:pPr eaLnBrk="1" hangingPunct="1">
              <a:buClr>
                <a:srgbClr val="000000"/>
              </a:buClr>
              <a:buSzPct val="45000"/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Clr>
                <a:srgbClr val="000000"/>
              </a:buClr>
              <a:buSzPct val="45000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Parent Incarcerated</a:t>
            </a:r>
          </a:p>
          <a:p>
            <a:pPr eaLnBrk="1" hangingPunct="1">
              <a:buClr>
                <a:srgbClr val="000000"/>
              </a:buClr>
              <a:buSzPct val="45000"/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Clr>
                <a:srgbClr val="000000"/>
              </a:buClr>
              <a:buSzPct val="45000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Parents Separated/Divorced</a:t>
            </a:r>
          </a:p>
          <a:p>
            <a:pPr eaLnBrk="1" hangingPunct="1">
              <a:buClr>
                <a:srgbClr val="000000"/>
              </a:buClr>
              <a:buSzPct val="45000"/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buClr>
                <a:srgbClr val="000000"/>
              </a:buClr>
              <a:buSzPct val="45000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Witness to Intimate Partner/Domestic Violence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7C92E-52AC-451D-BC4D-189A6432AEA5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0A995E8D-1DF2-4A44-9B38-0A8B50B6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B61FB535-6452-4764-BC80-D3E6A557C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1059180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30-Day Substance Use by ACEs Prevalence, 2024</a:t>
            </a:r>
          </a:p>
        </p:txBody>
      </p:sp>
      <p:graphicFrame>
        <p:nvGraphicFramePr>
          <p:cNvPr id="21507" name="Chart 3">
            <a:extLst>
              <a:ext uri="{FF2B5EF4-FFF2-40B4-BE49-F238E27FC236}">
                <a16:creationId xmlns:a16="http://schemas.microsoft.com/office/drawing/2014/main" id="{EE7D0904-32E3-4F73-B131-804DC7AF326E}"/>
              </a:ext>
            </a:extLst>
          </p:cNvPr>
          <p:cNvGraphicFramePr>
            <a:graphicFrameLocks/>
          </p:cNvGraphicFramePr>
          <p:nvPr/>
        </p:nvGraphicFramePr>
        <p:xfrm>
          <a:off x="2605088" y="1214438"/>
          <a:ext cx="9804400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Chart" r:id="rId5" imgW="9809314" imgH="6084335" progId="Excel.Chart.8">
                  <p:embed/>
                </p:oleObj>
              </mc:Choice>
              <mc:Fallback>
                <p:oleObj name="Chart" r:id="rId5" imgW="9809314" imgH="608433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214438"/>
                        <a:ext cx="9804400" cy="608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FB1EACD-EEE2-45BA-AFF9-A3FFB1CA9853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92D4DE3B-1990-47F9-B7D7-009C2F8F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F29138C6-263D-47B3-93B1-C0CE6E7B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1059180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30-Day Substance Use by PACEs Prevalence, 2024</a:t>
            </a:r>
          </a:p>
        </p:txBody>
      </p:sp>
      <p:graphicFrame>
        <p:nvGraphicFramePr>
          <p:cNvPr id="23555" name="Chart 3">
            <a:extLst>
              <a:ext uri="{FF2B5EF4-FFF2-40B4-BE49-F238E27FC236}">
                <a16:creationId xmlns:a16="http://schemas.microsoft.com/office/drawing/2014/main" id="{CE8EC6F1-CCAB-4CAA-AF5F-90F1376FE530}"/>
              </a:ext>
            </a:extLst>
          </p:cNvPr>
          <p:cNvGraphicFramePr>
            <a:graphicFrameLocks/>
          </p:cNvGraphicFramePr>
          <p:nvPr/>
        </p:nvGraphicFramePr>
        <p:xfrm>
          <a:off x="2605088" y="1214438"/>
          <a:ext cx="98044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Chart" r:id="rId5" imgW="9809314" imgH="5590517" progId="Excel.Chart.8">
                  <p:embed/>
                </p:oleObj>
              </mc:Choice>
              <mc:Fallback>
                <p:oleObj name="Chart" r:id="rId5" imgW="9809314" imgH="5590517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214438"/>
                        <a:ext cx="9804400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61309AA-D9D1-454E-9063-E840EC5F8248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80AA2E4C-E28B-4E56-86FB-DAB4F66D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>
            <a:extLst>
              <a:ext uri="{FF2B5EF4-FFF2-40B4-BE49-F238E27FC236}">
                <a16:creationId xmlns:a16="http://schemas.microsoft.com/office/drawing/2014/main" id="{17850C8F-B6EB-4537-B491-C60EF305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6900863"/>
            <a:ext cx="1019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*- Only two PCE’s (Opportunity for School Mentoring and Family Attachment) factored into the calculation.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0C5450-FA48-406A-94AE-760336AB254F}"/>
              </a:ext>
            </a:extLst>
          </p:cNvPr>
          <p:cNvSpPr/>
          <p:nvPr/>
        </p:nvSpPr>
        <p:spPr>
          <a:xfrm>
            <a:off x="7767638" y="2255838"/>
            <a:ext cx="5295900" cy="3657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B0581-31B9-4F33-950F-135F180C40C0}"/>
              </a:ext>
            </a:extLst>
          </p:cNvPr>
          <p:cNvSpPr/>
          <p:nvPr/>
        </p:nvSpPr>
        <p:spPr>
          <a:xfrm>
            <a:off x="10110788" y="4398963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3E7B41-0AA2-4175-A482-652C6A755437}"/>
              </a:ext>
            </a:extLst>
          </p:cNvPr>
          <p:cNvSpPr/>
          <p:nvPr/>
        </p:nvSpPr>
        <p:spPr>
          <a:xfrm>
            <a:off x="2033588" y="2255838"/>
            <a:ext cx="5295900" cy="3657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5" name="Graphic 16" descr="Connections with solid fill">
            <a:extLst>
              <a:ext uri="{FF2B5EF4-FFF2-40B4-BE49-F238E27FC236}">
                <a16:creationId xmlns:a16="http://schemas.microsoft.com/office/drawing/2014/main" id="{6D84669F-A7B7-4A63-852F-D294B7C3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8" y="45307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AA2545-9A4F-42C0-8791-B4218D73B051}"/>
              </a:ext>
            </a:extLst>
          </p:cNvPr>
          <p:cNvSpPr/>
          <p:nvPr/>
        </p:nvSpPr>
        <p:spPr>
          <a:xfrm rot="16200000">
            <a:off x="10291762" y="4856162"/>
            <a:ext cx="247650" cy="1295400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C360298-5C8B-46BC-9AA9-B595A6309D11}"/>
              </a:ext>
            </a:extLst>
          </p:cNvPr>
          <p:cNvSpPr/>
          <p:nvPr/>
        </p:nvSpPr>
        <p:spPr>
          <a:xfrm>
            <a:off x="3748087" y="3475037"/>
            <a:ext cx="1295400" cy="21336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2" name="Rectangle 1">
            <a:extLst>
              <a:ext uri="{FF2B5EF4-FFF2-40B4-BE49-F238E27FC236}">
                <a16:creationId xmlns:a16="http://schemas.microsoft.com/office/drawing/2014/main" id="{65BC3C07-D78F-4D68-9605-661CD717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Youth Risky Behaviors/Delinquency</a:t>
            </a:r>
          </a:p>
        </p:txBody>
      </p:sp>
      <p:pic>
        <p:nvPicPr>
          <p:cNvPr id="25613" name="Graphic 2" descr="Car with solid fill">
            <a:extLst>
              <a:ext uri="{FF2B5EF4-FFF2-40B4-BE49-F238E27FC236}">
                <a16:creationId xmlns:a16="http://schemas.microsoft.com/office/drawing/2014/main" id="{BC1E4908-83AC-49D4-A5ED-A5F9A7AB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16083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Graphic 4" descr="Chat bubble with solid fill">
            <a:extLst>
              <a:ext uri="{FF2B5EF4-FFF2-40B4-BE49-F238E27FC236}">
                <a16:creationId xmlns:a16="http://schemas.microsoft.com/office/drawing/2014/main" id="{B361D4AE-E469-4E35-8134-695626AA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41608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Box 1">
            <a:extLst>
              <a:ext uri="{FF2B5EF4-FFF2-40B4-BE49-F238E27FC236}">
                <a16:creationId xmlns:a16="http://schemas.microsoft.com/office/drawing/2014/main" id="{59E73D81-B208-4A46-87F8-FEF6B4D2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2398713"/>
            <a:ext cx="5486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   Texting/Talking while Driving</a:t>
            </a:r>
          </a:p>
          <a:p>
            <a:pPr algn="ctr"/>
            <a:r>
              <a:rPr lang="en-US" altLang="en-US" sz="3200"/>
              <a:t> 12</a:t>
            </a:r>
            <a:r>
              <a:rPr lang="en-US" altLang="en-US" sz="3200" baseline="30000"/>
              <a:t>th</a:t>
            </a:r>
            <a:r>
              <a:rPr lang="en-US" altLang="en-US" sz="3200"/>
              <a:t> Grade/Past 30 Days</a:t>
            </a:r>
          </a:p>
          <a:p>
            <a:pPr algn="ctr"/>
            <a:endParaRPr lang="en-US" altLang="en-US" sz="1400"/>
          </a:p>
          <a:p>
            <a:r>
              <a:rPr lang="en-US" altLang="en-US" sz="3200"/>
              <a:t>   </a:t>
            </a:r>
            <a:r>
              <a:rPr lang="en-US" altLang="en-US" sz="3200" u="sng"/>
              <a:t>2022</a:t>
            </a:r>
            <a:r>
              <a:rPr lang="en-US" altLang="en-US" sz="3200"/>
              <a:t>			                  </a:t>
            </a:r>
            <a:r>
              <a:rPr lang="en-US" altLang="en-US" sz="3200" u="sng"/>
              <a:t>2024 </a:t>
            </a:r>
          </a:p>
          <a:p>
            <a:r>
              <a:rPr lang="en-US" altLang="en-US" sz="4800"/>
              <a:t>46.8%</a:t>
            </a:r>
            <a:r>
              <a:rPr lang="en-US" altLang="en-US" sz="3200"/>
              <a:t>			          </a:t>
            </a:r>
            <a:r>
              <a:rPr lang="en-US" altLang="en-US" sz="4800"/>
              <a:t>54.4%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19E11D0-34F9-4D17-8C5A-4052A7580E7E}"/>
              </a:ext>
            </a:extLst>
          </p:cNvPr>
          <p:cNvSpPr/>
          <p:nvPr/>
        </p:nvSpPr>
        <p:spPr>
          <a:xfrm rot="16200000">
            <a:off x="9958387" y="3284537"/>
            <a:ext cx="914400" cy="1295400"/>
          </a:xfrm>
          <a:prstGeom prst="rightArrow">
            <a:avLst>
              <a:gd name="adj1" fmla="val 50000"/>
              <a:gd name="adj2" fmla="val 7187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9" name="TextBox 1">
            <a:extLst>
              <a:ext uri="{FF2B5EF4-FFF2-40B4-BE49-F238E27FC236}">
                <a16:creationId xmlns:a16="http://schemas.microsoft.com/office/drawing/2014/main" id="{E3EF7EE0-0FD4-44DB-87DE-3093BF85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2416175"/>
            <a:ext cx="5486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/>
              <a:t>  Cyberbullying (Online/Text)</a:t>
            </a:r>
          </a:p>
          <a:p>
            <a:pPr algn="ctr"/>
            <a:r>
              <a:rPr lang="en-US" altLang="en-US" sz="3200"/>
              <a:t>Past Year</a:t>
            </a:r>
          </a:p>
          <a:p>
            <a:pPr algn="ctr"/>
            <a:endParaRPr lang="en-US" altLang="en-US" sz="1400"/>
          </a:p>
          <a:p>
            <a:r>
              <a:rPr lang="en-US" altLang="en-US" sz="3200"/>
              <a:t>     </a:t>
            </a:r>
            <a:r>
              <a:rPr lang="en-US" altLang="en-US" sz="3200" u="sng"/>
              <a:t>2022</a:t>
            </a:r>
            <a:r>
              <a:rPr lang="en-US" altLang="en-US" sz="3200"/>
              <a:t>			                 </a:t>
            </a:r>
            <a:r>
              <a:rPr lang="en-US" altLang="en-US" sz="3200" u="sng"/>
              <a:t>2024 </a:t>
            </a:r>
          </a:p>
          <a:p>
            <a:r>
              <a:rPr lang="en-US" altLang="en-US" sz="3200"/>
              <a:t>  </a:t>
            </a:r>
            <a:r>
              <a:rPr lang="en-US" altLang="en-US" sz="4800"/>
              <a:t>19.7%</a:t>
            </a:r>
            <a:r>
              <a:rPr lang="en-US" altLang="en-US" sz="3200"/>
              <a:t>			         </a:t>
            </a:r>
            <a:r>
              <a:rPr lang="en-US" altLang="en-US" sz="4800"/>
              <a:t>21.7%</a:t>
            </a:r>
          </a:p>
        </p:txBody>
      </p:sp>
      <p:pic>
        <p:nvPicPr>
          <p:cNvPr id="25620" name="Graphic 11" descr="Smart Phone with solid fill">
            <a:extLst>
              <a:ext uri="{FF2B5EF4-FFF2-40B4-BE49-F238E27FC236}">
                <a16:creationId xmlns:a16="http://schemas.microsoft.com/office/drawing/2014/main" id="{2C42E7A9-6093-4DE7-8D7F-83B3F238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4313238"/>
            <a:ext cx="1600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Graphic 14" descr="Chat bubble with solid fill">
            <a:extLst>
              <a:ext uri="{FF2B5EF4-FFF2-40B4-BE49-F238E27FC236}">
                <a16:creationId xmlns:a16="http://schemas.microsoft.com/office/drawing/2014/main" id="{48F99FC7-CD02-4FC3-BCC8-D1CE034C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38" y="4808538"/>
            <a:ext cx="552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0D4690-5196-490F-A58E-5311CB79FCF6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23" name="Picture 17">
            <a:extLst>
              <a:ext uri="{FF2B5EF4-FFF2-40B4-BE49-F238E27FC236}">
                <a16:creationId xmlns:a16="http://schemas.microsoft.com/office/drawing/2014/main" id="{14DE359F-452E-44D5-B444-35636DA5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80725071-CBBB-4957-9246-562F0891D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79248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ACJC Data Visualization Center</a:t>
            </a:r>
          </a:p>
        </p:txBody>
      </p:sp>
      <p:pic>
        <p:nvPicPr>
          <p:cNvPr id="29699" name="Picture 8">
            <a:extLst>
              <a:ext uri="{FF2B5EF4-FFF2-40B4-BE49-F238E27FC236}">
                <a16:creationId xmlns:a16="http://schemas.microsoft.com/office/drawing/2014/main" id="{8A89F3AE-AC55-4CE2-BFDC-5F8733DD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50" y="227013"/>
            <a:ext cx="15240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D330EA-43D6-4B1E-B402-CC4F934FF7F4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1" name="Picture 9">
            <a:extLst>
              <a:ext uri="{FF2B5EF4-FFF2-40B4-BE49-F238E27FC236}">
                <a16:creationId xmlns:a16="http://schemas.microsoft.com/office/drawing/2014/main" id="{F1291685-EA1B-4EFC-98D1-D906F098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>
            <a:extLst>
              <a:ext uri="{FF2B5EF4-FFF2-40B4-BE49-F238E27FC236}">
                <a16:creationId xmlns:a16="http://schemas.microsoft.com/office/drawing/2014/main" id="{BC594AC8-A790-4A54-8621-830908F2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265238"/>
            <a:ext cx="46196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C6B819-2C57-46B7-B32B-2D0848E69C3B}"/>
              </a:ext>
            </a:extLst>
          </p:cNvPr>
          <p:cNvSpPr/>
          <p:nvPr/>
        </p:nvSpPr>
        <p:spPr>
          <a:xfrm>
            <a:off x="1995488" y="1081088"/>
            <a:ext cx="4800600" cy="2560637"/>
          </a:xfrm>
          <a:prstGeom prst="round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4" name="Picture 7">
            <a:extLst>
              <a:ext uri="{FF2B5EF4-FFF2-40B4-BE49-F238E27FC236}">
                <a16:creationId xmlns:a16="http://schemas.microsoft.com/office/drawing/2014/main" id="{A1E6130A-8577-4493-9B61-A1622232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238375"/>
            <a:ext cx="44005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4469B8-64B9-4769-8C18-D045F09F9913}"/>
              </a:ext>
            </a:extLst>
          </p:cNvPr>
          <p:cNvSpPr/>
          <p:nvPr/>
        </p:nvSpPr>
        <p:spPr>
          <a:xfrm>
            <a:off x="7710488" y="2103438"/>
            <a:ext cx="4800600" cy="4343400"/>
          </a:xfrm>
          <a:prstGeom prst="round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6" name="Picture 11">
            <a:extLst>
              <a:ext uri="{FF2B5EF4-FFF2-40B4-BE49-F238E27FC236}">
                <a16:creationId xmlns:a16="http://schemas.microsoft.com/office/drawing/2014/main" id="{501F0A6E-6741-4CB6-B950-90169353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083050"/>
            <a:ext cx="3656012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848382-8352-4A31-B2B8-9E25DE5B05C4}"/>
              </a:ext>
            </a:extLst>
          </p:cNvPr>
          <p:cNvSpPr/>
          <p:nvPr/>
        </p:nvSpPr>
        <p:spPr>
          <a:xfrm>
            <a:off x="2643188" y="3932238"/>
            <a:ext cx="4305300" cy="3324225"/>
          </a:xfrm>
          <a:prstGeom prst="round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8" name="TextBox 12">
            <a:extLst>
              <a:ext uri="{FF2B5EF4-FFF2-40B4-BE49-F238E27FC236}">
                <a16:creationId xmlns:a16="http://schemas.microsoft.com/office/drawing/2014/main" id="{57588B0B-B406-493E-A9E0-8A8384213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8707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hlinkClick r:id="rId9"/>
              </a:rPr>
              <a:t>https://www.azcjc.gov/Data/Arizona-Youth-Survey</a:t>
            </a:r>
            <a:endParaRPr lang="en-US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508D3C52-E137-48B4-9B01-ADE73C15D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79248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Contact Us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EA314AA-09DB-463D-82D4-11755BD9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1112838"/>
            <a:ext cx="9493250" cy="5969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altLang="en-US" sz="2400" dirty="0"/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000" dirty="0"/>
              <a:t>Andrew T. LeFevre, Executive Director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Arizona Criminal Justice Commission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</a:t>
            </a:r>
            <a:r>
              <a:rPr lang="en-US" altLang="en-US" sz="2000" dirty="0">
                <a:hlinkClick r:id="rId4"/>
              </a:rPr>
              <a:t>alefevre@azcjc.gov</a:t>
            </a:r>
            <a:r>
              <a:rPr lang="en-US" altLang="en-US" sz="2000" dirty="0"/>
              <a:t> </a:t>
            </a:r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altLang="en-US" sz="2800" dirty="0"/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000" dirty="0"/>
              <a:t>Allyson J. Horgan, Ph.D.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Statistical Analysis Center Director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Data Integration, Analytics, &amp; Optimization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Arizona Criminal Justice Commission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</a:t>
            </a:r>
            <a:r>
              <a:rPr lang="en-US" altLang="en-US" sz="2000" dirty="0">
                <a:hlinkClick r:id="rId5"/>
              </a:rPr>
              <a:t>ahorgan@azcjc.gov</a:t>
            </a:r>
            <a:r>
              <a:rPr lang="en-US" altLang="en-US" sz="2000" dirty="0"/>
              <a:t> 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n-US" altLang="en-US" sz="2800" dirty="0"/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000" dirty="0"/>
              <a:t>Matt Bileski, M.A.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Program Manager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Data Integration, Analytics, &amp; Optimization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Arizona Criminal Justice Commission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2000" dirty="0"/>
              <a:t>	</a:t>
            </a:r>
            <a:r>
              <a:rPr lang="en-US" altLang="en-US" sz="2000" dirty="0">
                <a:hlinkClick r:id="rId6"/>
              </a:rPr>
              <a:t>mbileski@azcjc.gov</a:t>
            </a:r>
            <a:r>
              <a:rPr lang="en-US" altLang="en-US" sz="2000" dirty="0"/>
              <a:t> </a:t>
            </a:r>
          </a:p>
          <a:p>
            <a:pPr marL="1588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n-US" altLang="en-US" sz="2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altLang="en-US" dirty="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D173E6B6-DB18-4BD5-8341-249445DF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3" y="638175"/>
            <a:ext cx="20542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17BB29-274F-4D2D-A627-DD88CC8183EE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8" name="Picture 5">
            <a:extLst>
              <a:ext uri="{FF2B5EF4-FFF2-40B4-BE49-F238E27FC236}">
                <a16:creationId xmlns:a16="http://schemas.microsoft.com/office/drawing/2014/main" id="{ABD43C24-D060-4238-B9B2-A3982ED2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AC9F72B8-D900-4FB1-9C48-731B51449F5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796588" y="4884738"/>
            <a:ext cx="281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72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3A247D-4770-4FE7-891C-4DAB3B6815AB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4FA57BDF-033A-4326-9DE6-C84A751C3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79248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About the Arizona Youth Survey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F285480-91A1-458D-9623-6C09248D4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417638"/>
            <a:ext cx="10125075" cy="55387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2400" dirty="0"/>
              <a:t>The Arizona Criminal Justice Commission, in partnership with Arizona State University, administers the Arizona Youth Survey every even year. (A.R.S.§ 41-2416)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altLang="en-US" sz="2400" dirty="0"/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/>
              <a:t>8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10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and 12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grade students participate across Arizona</a:t>
            </a:r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altLang="en-US" sz="2400" dirty="0"/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/>
              <a:t>2024 Participant Total: 42,247</a:t>
            </a:r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altLang="en-US" sz="2400" dirty="0"/>
          </a:p>
          <a:p>
            <a:pPr marL="214313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/>
              <a:t>Online survey focuses on the following:</a:t>
            </a:r>
          </a:p>
          <a:p>
            <a:pPr marL="912813" lvl="2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/>
              <a:t>Substance Use</a:t>
            </a:r>
          </a:p>
          <a:p>
            <a:pPr marL="912813" lvl="2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/>
              <a:t>Exposure to Violence/Bullying</a:t>
            </a:r>
          </a:p>
          <a:p>
            <a:pPr marL="912813" lvl="2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/>
              <a:t>Positive/Adverse Childhood Experiences (PACEs)</a:t>
            </a:r>
          </a:p>
          <a:p>
            <a:pPr marL="912813" lvl="2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/>
              <a:t>Risk and Protective Factors</a:t>
            </a:r>
          </a:p>
          <a:p>
            <a:pPr marL="912813" lvl="2" indent="-212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/>
              <a:t>Delinquency/Risky Behaviors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altLang="en-US" dirty="0"/>
          </a:p>
        </p:txBody>
      </p:sp>
      <p:pic>
        <p:nvPicPr>
          <p:cNvPr id="5125" name="Graphic 2" descr="Bar chart with solid fill">
            <a:extLst>
              <a:ext uri="{FF2B5EF4-FFF2-40B4-BE49-F238E27FC236}">
                <a16:creationId xmlns:a16="http://schemas.microsoft.com/office/drawing/2014/main" id="{681A4AD7-BEB9-4215-8040-6EEBFED90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13" y="4770438"/>
            <a:ext cx="1922462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>
            <a:extLst>
              <a:ext uri="{FF2B5EF4-FFF2-40B4-BE49-F238E27FC236}">
                <a16:creationId xmlns:a16="http://schemas.microsoft.com/office/drawing/2014/main" id="{896DF5D8-D941-4F9B-B51E-E815401D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657163A-2CD2-4B31-9AD2-4F4824AA3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79248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Lifetime Youth Substance Use</a:t>
            </a: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4B0E7B7-3F30-4D6F-B552-E3951C4C10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24838"/>
              </p:ext>
            </p:extLst>
          </p:nvPr>
        </p:nvGraphicFramePr>
        <p:xfrm>
          <a:off x="2147887" y="1189037"/>
          <a:ext cx="10972799" cy="637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087A04E-48C1-4942-A745-94035B6761AE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B8A024EC-ECB5-4DD3-9D49-EB5913AE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67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8871FA2-0D0D-4EC1-A6EE-39D2DDFD2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7" y="315913"/>
            <a:ext cx="9677399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30-Day 8</a:t>
            </a:r>
            <a:r>
              <a:rPr lang="en-US" alt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th</a:t>
            </a: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Grade Youth Substance Use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F328C580-8250-4E57-9D5F-D2CFF362B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352857"/>
              </p:ext>
            </p:extLst>
          </p:nvPr>
        </p:nvGraphicFramePr>
        <p:xfrm>
          <a:off x="2241550" y="1214438"/>
          <a:ext cx="10744200" cy="629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A1D914-9150-4A35-A242-7E00A9A536A7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5" name="Picture 6">
            <a:extLst>
              <a:ext uri="{FF2B5EF4-FFF2-40B4-BE49-F238E27FC236}">
                <a16:creationId xmlns:a16="http://schemas.microsoft.com/office/drawing/2014/main" id="{F044DE1B-4029-44EB-832D-B69CFF2D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8871FA2-0D0D-4EC1-A6EE-39D2DDFD2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7" y="315913"/>
            <a:ext cx="9448799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30-Day 10</a:t>
            </a:r>
            <a:r>
              <a:rPr lang="en-US" alt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th</a:t>
            </a: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Grade Youth Substance Use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F328C580-8250-4E57-9D5F-D2CFF362B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090888"/>
              </p:ext>
            </p:extLst>
          </p:nvPr>
        </p:nvGraphicFramePr>
        <p:xfrm>
          <a:off x="2241550" y="1214438"/>
          <a:ext cx="10744200" cy="629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A1D914-9150-4A35-A242-7E00A9A536A7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5" name="Picture 6">
            <a:extLst>
              <a:ext uri="{FF2B5EF4-FFF2-40B4-BE49-F238E27FC236}">
                <a16:creationId xmlns:a16="http://schemas.microsoft.com/office/drawing/2014/main" id="{F044DE1B-4029-44EB-832D-B69CFF2D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011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8871FA2-0D0D-4EC1-A6EE-39D2DDFD2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7" y="315913"/>
            <a:ext cx="9677399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30-Day 12</a:t>
            </a:r>
            <a:r>
              <a:rPr lang="en-US" alt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th</a:t>
            </a: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Grade Youth Substance Use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F328C580-8250-4E57-9D5F-D2CFF362B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885875"/>
              </p:ext>
            </p:extLst>
          </p:nvPr>
        </p:nvGraphicFramePr>
        <p:xfrm>
          <a:off x="2241550" y="1214438"/>
          <a:ext cx="10744200" cy="629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05275F-E369-4E82-996E-11B51CBA8DF3}"/>
              </a:ext>
            </a:extLst>
          </p:cNvPr>
          <p:cNvSpPr/>
          <p:nvPr/>
        </p:nvSpPr>
        <p:spPr>
          <a:xfrm>
            <a:off x="7405687" y="4252912"/>
            <a:ext cx="1066800" cy="99060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BA7B8C-EB1D-46DD-9794-4AF5F1B7919F}"/>
              </a:ext>
            </a:extLst>
          </p:cNvPr>
          <p:cNvSpPr/>
          <p:nvPr/>
        </p:nvSpPr>
        <p:spPr>
          <a:xfrm>
            <a:off x="6003053" y="2198879"/>
            <a:ext cx="1021634" cy="3046361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A1D914-9150-4A35-A242-7E00A9A536A7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5" name="Picture 6">
            <a:extLst>
              <a:ext uri="{FF2B5EF4-FFF2-40B4-BE49-F238E27FC236}">
                <a16:creationId xmlns:a16="http://schemas.microsoft.com/office/drawing/2014/main" id="{F044DE1B-4029-44EB-832D-B69CFF2D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95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8871FA2-0D0D-4EC1-A6EE-39D2DDFD2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7" y="315913"/>
            <a:ext cx="9448799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30-Day Marijuana Use by Grade, 2024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F328C580-8250-4E57-9D5F-D2CFF362B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242795"/>
              </p:ext>
            </p:extLst>
          </p:nvPr>
        </p:nvGraphicFramePr>
        <p:xfrm>
          <a:off x="2241550" y="1214438"/>
          <a:ext cx="10744200" cy="629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A1D914-9150-4A35-A242-7E00A9A536A7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5" name="Picture 6">
            <a:extLst>
              <a:ext uri="{FF2B5EF4-FFF2-40B4-BE49-F238E27FC236}">
                <a16:creationId xmlns:a16="http://schemas.microsoft.com/office/drawing/2014/main" id="{F044DE1B-4029-44EB-832D-B69CFF2D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EE026-D2F4-4208-9D9A-AED2DEC31EB4}"/>
              </a:ext>
            </a:extLst>
          </p:cNvPr>
          <p:cNvCxnSpPr/>
          <p:nvPr/>
        </p:nvCxnSpPr>
        <p:spPr>
          <a:xfrm>
            <a:off x="5424487" y="1265237"/>
            <a:ext cx="0" cy="472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55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A62DEB54-1853-4C47-82D9-44B0BBD49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79248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Youth Fentanyl Use</a:t>
            </a:r>
          </a:p>
        </p:txBody>
      </p:sp>
      <p:graphicFrame>
        <p:nvGraphicFramePr>
          <p:cNvPr id="11267" name="Chart 3">
            <a:extLst>
              <a:ext uri="{FF2B5EF4-FFF2-40B4-BE49-F238E27FC236}">
                <a16:creationId xmlns:a16="http://schemas.microsoft.com/office/drawing/2014/main" id="{036B7AD1-6F8B-4984-8D75-3179AE5A3E35}"/>
              </a:ext>
            </a:extLst>
          </p:cNvPr>
          <p:cNvGraphicFramePr>
            <a:graphicFrameLocks/>
          </p:cNvGraphicFramePr>
          <p:nvPr/>
        </p:nvGraphicFramePr>
        <p:xfrm>
          <a:off x="2017713" y="1106488"/>
          <a:ext cx="6394450" cy="602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Chart" r:id="rId5" imgW="6401355" imgH="6035563" progId="Excel.Chart.8">
                  <p:embed/>
                </p:oleObj>
              </mc:Choice>
              <mc:Fallback>
                <p:oleObj name="Chart" r:id="rId5" imgW="6401355" imgH="6035563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1106488"/>
                        <a:ext cx="6394450" cy="602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908E7352-9BB7-4313-BFAB-958AB278E2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060414"/>
              </p:ext>
            </p:extLst>
          </p:nvPr>
        </p:nvGraphicFramePr>
        <p:xfrm>
          <a:off x="8462963" y="1139528"/>
          <a:ext cx="4432300" cy="582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A5749FB-F9E9-4241-B9D4-227547C49433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0" name="Picture 7">
            <a:extLst>
              <a:ext uri="{FF2B5EF4-FFF2-40B4-BE49-F238E27FC236}">
                <a16:creationId xmlns:a16="http://schemas.microsoft.com/office/drawing/2014/main" id="{63CC74DE-1F2F-4E6F-9E21-884029A4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4092F89A-013D-4F29-B351-38B9698EBFFB}"/>
              </a:ext>
            </a:extLst>
          </p:cNvPr>
          <p:cNvSpPr/>
          <p:nvPr/>
        </p:nvSpPr>
        <p:spPr>
          <a:xfrm>
            <a:off x="8167688" y="660400"/>
            <a:ext cx="4953000" cy="4840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61E40-6878-49DD-8904-1F8B1B7DB76A}"/>
              </a:ext>
            </a:extLst>
          </p:cNvPr>
          <p:cNvSpPr/>
          <p:nvPr/>
        </p:nvSpPr>
        <p:spPr>
          <a:xfrm>
            <a:off x="4967288" y="3452813"/>
            <a:ext cx="4953000" cy="48418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F1EDE3-B2EC-436C-8466-BFCCCD4D404D}"/>
              </a:ext>
            </a:extLst>
          </p:cNvPr>
          <p:cNvSpPr/>
          <p:nvPr/>
        </p:nvSpPr>
        <p:spPr>
          <a:xfrm>
            <a:off x="1854200" y="769938"/>
            <a:ext cx="4953000" cy="46926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5D0DFB4-BBFD-45EB-9683-E9100D9117DD}"/>
              </a:ext>
            </a:extLst>
          </p:cNvPr>
          <p:cNvSpPr/>
          <p:nvPr/>
        </p:nvSpPr>
        <p:spPr>
          <a:xfrm rot="16200000">
            <a:off x="9729787" y="2873081"/>
            <a:ext cx="1828800" cy="1295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Rectangle 1">
            <a:extLst>
              <a:ext uri="{FF2B5EF4-FFF2-40B4-BE49-F238E27FC236}">
                <a16:creationId xmlns:a16="http://schemas.microsoft.com/office/drawing/2014/main" id="{667F9D9B-25E1-4788-9C14-D7BE3C7B4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15913"/>
            <a:ext cx="79248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Youth Fentanyl Awareness</a:t>
            </a:r>
          </a:p>
        </p:txBody>
      </p:sp>
      <p:pic>
        <p:nvPicPr>
          <p:cNvPr id="8" name="Graphic 7" descr="Marketing with solid fill">
            <a:extLst>
              <a:ext uri="{FF2B5EF4-FFF2-40B4-BE49-F238E27FC236}">
                <a16:creationId xmlns:a16="http://schemas.microsoft.com/office/drawing/2014/main" id="{6A9242E4-C35C-4EEC-838D-4B63E98A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288" y="3074988"/>
            <a:ext cx="1465262" cy="1466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82D6B59-2476-4025-BB99-61ACCDF742D8}"/>
              </a:ext>
            </a:extLst>
          </p:cNvPr>
          <p:cNvSpPr/>
          <p:nvPr/>
        </p:nvSpPr>
        <p:spPr>
          <a:xfrm rot="16200000">
            <a:off x="6376988" y="5518500"/>
            <a:ext cx="1828800" cy="1295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F949B99-0EC1-45B1-9384-AFC1AA2DE8AF}"/>
              </a:ext>
            </a:extLst>
          </p:cNvPr>
          <p:cNvSpPr/>
          <p:nvPr/>
        </p:nvSpPr>
        <p:spPr>
          <a:xfrm rot="16200000">
            <a:off x="3557587" y="2598737"/>
            <a:ext cx="1828800" cy="1295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8" name="Graphic 2" descr="Customer review with solid fill">
            <a:extLst>
              <a:ext uri="{FF2B5EF4-FFF2-40B4-BE49-F238E27FC236}">
                <a16:creationId xmlns:a16="http://schemas.microsoft.com/office/drawing/2014/main" id="{64EA1FC6-4D03-45EC-A1CB-986ACC59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8372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Box 1">
            <a:extLst>
              <a:ext uri="{FF2B5EF4-FFF2-40B4-BE49-F238E27FC236}">
                <a16:creationId xmlns:a16="http://schemas.microsoft.com/office/drawing/2014/main" id="{4E90D722-EC53-4840-8081-FFA488EB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1570038"/>
            <a:ext cx="49895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         Aware of Fentanyl</a:t>
            </a:r>
          </a:p>
          <a:p>
            <a:pPr algn="ctr"/>
            <a:endParaRPr lang="en-US" altLang="en-US" sz="1400"/>
          </a:p>
          <a:p>
            <a:r>
              <a:rPr lang="en-US" altLang="en-US" sz="3200"/>
              <a:t>      </a:t>
            </a:r>
            <a:r>
              <a:rPr lang="en-US" altLang="en-US" sz="3200" u="sng"/>
              <a:t>2022</a:t>
            </a:r>
            <a:r>
              <a:rPr lang="en-US" altLang="en-US" sz="3200"/>
              <a:t>			     </a:t>
            </a:r>
            <a:r>
              <a:rPr lang="en-US" altLang="en-US" sz="3200" u="sng"/>
              <a:t>2024 </a:t>
            </a:r>
          </a:p>
          <a:p>
            <a:r>
              <a:rPr lang="en-US" altLang="en-US" sz="2800"/>
              <a:t>  8</a:t>
            </a:r>
            <a:r>
              <a:rPr lang="en-US" altLang="en-US" sz="2800" baseline="30000"/>
              <a:t>th</a:t>
            </a:r>
            <a:r>
              <a:rPr lang="en-US" altLang="en-US" sz="2800"/>
              <a:t>: 53.1%			      81.3%</a:t>
            </a:r>
            <a:r>
              <a:rPr lang="en-US" altLang="en-US" sz="3200" u="sng"/>
              <a:t> </a:t>
            </a:r>
          </a:p>
          <a:p>
            <a:r>
              <a:rPr lang="en-US" altLang="en-US" sz="2800"/>
              <a:t>10</a:t>
            </a:r>
            <a:r>
              <a:rPr lang="en-US" altLang="en-US" sz="2800" baseline="30000"/>
              <a:t>th</a:t>
            </a:r>
            <a:r>
              <a:rPr lang="en-US" altLang="en-US" sz="2800"/>
              <a:t>: 66.4%			      91.2%</a:t>
            </a:r>
            <a:r>
              <a:rPr lang="en-US" altLang="en-US" sz="3200" u="sng"/>
              <a:t> </a:t>
            </a:r>
          </a:p>
          <a:p>
            <a:r>
              <a:rPr lang="en-US" altLang="en-US" sz="2800"/>
              <a:t>12</a:t>
            </a:r>
            <a:r>
              <a:rPr lang="en-US" altLang="en-US" sz="2800" baseline="30000"/>
              <a:t>th</a:t>
            </a:r>
            <a:r>
              <a:rPr lang="en-US" altLang="en-US" sz="2800"/>
              <a:t>: 75.3%			      93.3%</a:t>
            </a:r>
          </a:p>
        </p:txBody>
      </p:sp>
      <p:sp>
        <p:nvSpPr>
          <p:cNvPr id="13330" name="TextBox 11">
            <a:extLst>
              <a:ext uri="{FF2B5EF4-FFF2-40B4-BE49-F238E27FC236}">
                <a16:creationId xmlns:a16="http://schemas.microsoft.com/office/drawing/2014/main" id="{C6CE82CE-1909-407C-87AB-29B7909A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0" y="1296988"/>
            <a:ext cx="52228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/>
              <a:t>Exposed to Messaging            on Dangers of Fentanyl</a:t>
            </a:r>
          </a:p>
          <a:p>
            <a:pPr algn="ctr"/>
            <a:endParaRPr lang="en-US" altLang="en-US" sz="1400"/>
          </a:p>
          <a:p>
            <a:r>
              <a:rPr lang="en-US" altLang="en-US" sz="3200"/>
              <a:t>     </a:t>
            </a:r>
            <a:r>
              <a:rPr lang="en-US" altLang="en-US" sz="3200" u="sng"/>
              <a:t>2022</a:t>
            </a:r>
            <a:r>
              <a:rPr lang="en-US" altLang="en-US" sz="3200"/>
              <a:t>			              </a:t>
            </a:r>
            <a:r>
              <a:rPr lang="en-US" altLang="en-US" sz="3200" u="sng"/>
              <a:t>2024 </a:t>
            </a:r>
          </a:p>
          <a:p>
            <a:r>
              <a:rPr lang="en-US" altLang="en-US" sz="3200"/>
              <a:t>  </a:t>
            </a:r>
            <a:r>
              <a:rPr lang="en-US" altLang="en-US" sz="4800"/>
              <a:t>26.0%</a:t>
            </a:r>
            <a:r>
              <a:rPr lang="en-US" altLang="en-US" sz="3200"/>
              <a:t>		           </a:t>
            </a:r>
            <a:r>
              <a:rPr lang="en-US" altLang="en-US" sz="4800"/>
              <a:t>54.4%</a:t>
            </a:r>
          </a:p>
        </p:txBody>
      </p:sp>
      <p:sp>
        <p:nvSpPr>
          <p:cNvPr id="13331" name="TextBox 12">
            <a:extLst>
              <a:ext uri="{FF2B5EF4-FFF2-40B4-BE49-F238E27FC236}">
                <a16:creationId xmlns:a16="http://schemas.microsoft.com/office/drawing/2014/main" id="{CB5F039A-4A62-41FC-8C15-60CAB6B8E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4567238"/>
            <a:ext cx="52228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/>
              <a:t>   Talked to Parents</a:t>
            </a:r>
          </a:p>
          <a:p>
            <a:pPr algn="ctr"/>
            <a:endParaRPr lang="en-US" altLang="en-US" sz="1400"/>
          </a:p>
          <a:p>
            <a:r>
              <a:rPr lang="en-US" altLang="en-US" sz="3200"/>
              <a:t>     </a:t>
            </a:r>
            <a:r>
              <a:rPr lang="en-US" altLang="en-US" sz="3200" u="sng"/>
              <a:t>2022</a:t>
            </a:r>
            <a:r>
              <a:rPr lang="en-US" altLang="en-US" sz="3200"/>
              <a:t>			             </a:t>
            </a:r>
            <a:r>
              <a:rPr lang="en-US" altLang="en-US" sz="3200" u="sng"/>
              <a:t>2024 </a:t>
            </a:r>
          </a:p>
          <a:p>
            <a:r>
              <a:rPr lang="en-US" altLang="en-US" sz="3200"/>
              <a:t>  </a:t>
            </a:r>
            <a:r>
              <a:rPr lang="en-US" altLang="en-US" sz="4800"/>
              <a:t>17.1%</a:t>
            </a:r>
            <a:r>
              <a:rPr lang="en-US" altLang="en-US" sz="3200"/>
              <a:t>			     </a:t>
            </a:r>
            <a:r>
              <a:rPr lang="en-US" altLang="en-US" sz="4800"/>
              <a:t>34.1%</a:t>
            </a:r>
          </a:p>
        </p:txBody>
      </p:sp>
      <p:pic>
        <p:nvPicPr>
          <p:cNvPr id="13332" name="Graphic 3" descr="Help with solid fill">
            <a:extLst>
              <a:ext uri="{FF2B5EF4-FFF2-40B4-BE49-F238E27FC236}">
                <a16:creationId xmlns:a16="http://schemas.microsoft.com/office/drawing/2014/main" id="{B813FCD9-C5E7-4A72-9739-15CDFDA7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941638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62144B-C2D5-4E09-B5BC-3FACB6FDFE3A}"/>
              </a:ext>
            </a:extLst>
          </p:cNvPr>
          <p:cNvSpPr/>
          <p:nvPr/>
        </p:nvSpPr>
        <p:spPr>
          <a:xfrm>
            <a:off x="949325" y="6424613"/>
            <a:ext cx="917575" cy="1135062"/>
          </a:xfrm>
          <a:prstGeom prst="rect">
            <a:avLst/>
          </a:prstGeom>
          <a:solidFill>
            <a:srgbClr val="FEC93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4" name="Picture 15">
            <a:extLst>
              <a:ext uri="{FF2B5EF4-FFF2-40B4-BE49-F238E27FC236}">
                <a16:creationId xmlns:a16="http://schemas.microsoft.com/office/drawing/2014/main" id="{C68DFE06-969A-4FCD-93D6-2D0F72A4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16675"/>
            <a:ext cx="179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048E7217D864584FB872C09E7ADEE" ma:contentTypeVersion="17" ma:contentTypeDescription="Create a new document." ma:contentTypeScope="" ma:versionID="f9088dd13aac7e5fbbba4cbda0ed27c9">
  <xsd:schema xmlns:xsd="http://www.w3.org/2001/XMLSchema" xmlns:xs="http://www.w3.org/2001/XMLSchema" xmlns:p="http://schemas.microsoft.com/office/2006/metadata/properties" xmlns:ns2="a5356719-5f92-4543-913c-2de884923c44" xmlns:ns3="5e705c7a-4915-49f5-9c55-5769c0b52275" xmlns:ns4="f69ac7c7-1a2e-46bd-a988-685139f8f258" targetNamespace="http://schemas.microsoft.com/office/2006/metadata/properties" ma:root="true" ma:fieldsID="b1452b5623959ba0adb3a8acb5dcb980" ns2:_="" ns3:_="" ns4:_="">
    <xsd:import namespace="a5356719-5f92-4543-913c-2de884923c44"/>
    <xsd:import namespace="5e705c7a-4915-49f5-9c55-5769c0b52275"/>
    <xsd:import namespace="f69ac7c7-1a2e-46bd-a988-685139f8f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56719-5f92-4543-913c-2de884923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b50a19-44cd-47bf-aae0-69db42930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05c7a-4915-49f5-9c55-5769c0b522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ac7c7-1a2e-46bd-a988-685139f8f25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dc3242e-72eb-40fe-802c-ce9881c47a04}" ma:internalName="TaxCatchAll" ma:showField="CatchAllData" ma:web="5e705c7a-4915-49f5-9c55-5769c0b522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356719-5f92-4543-913c-2de884923c44">
      <Terms xmlns="http://schemas.microsoft.com/office/infopath/2007/PartnerControls"/>
    </lcf76f155ced4ddcb4097134ff3c332f>
    <TaxCatchAll xmlns="f69ac7c7-1a2e-46bd-a988-685139f8f258"/>
  </documentManagement>
</p:properties>
</file>

<file path=customXml/itemProps1.xml><?xml version="1.0" encoding="utf-8"?>
<ds:datastoreItem xmlns:ds="http://schemas.openxmlformats.org/officeDocument/2006/customXml" ds:itemID="{BCB5842C-29B5-4601-944B-B06D4FDCE3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9868C-1CA2-4414-B4FE-9C653EB31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356719-5f92-4543-913c-2de884923c44"/>
    <ds:schemaRef ds:uri="5e705c7a-4915-49f5-9c55-5769c0b52275"/>
    <ds:schemaRef ds:uri="f69ac7c7-1a2e-46bd-a988-685139f8f2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A1562C-75E6-4536-B68A-FF35692CEC3E}">
  <ds:schemaRefs>
    <ds:schemaRef ds:uri="f69ac7c7-1a2e-46bd-a988-685139f8f258"/>
    <ds:schemaRef ds:uri="http://schemas.microsoft.com/office/2006/documentManagement/types"/>
    <ds:schemaRef ds:uri="http://purl.org/dc/elements/1.1/"/>
    <ds:schemaRef ds:uri="a5356719-5f92-4543-913c-2de884923c44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e705c7a-4915-49f5-9c55-5769c0b5227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47310</TotalTime>
  <Words>579</Words>
  <Application>Microsoft Office PowerPoint</Application>
  <PresentationFormat>Custom</PresentationFormat>
  <Paragraphs>130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Bejarano, Liz</dc:creator>
  <cp:lastModifiedBy>Andrew T Lefevre</cp:lastModifiedBy>
  <cp:revision>124</cp:revision>
  <cp:lastPrinted>1601-01-01T00:00:00Z</cp:lastPrinted>
  <dcterms:created xsi:type="dcterms:W3CDTF">2020-04-08T20:26:20Z</dcterms:created>
  <dcterms:modified xsi:type="dcterms:W3CDTF">2024-09-25T20:31:58Z</dcterms:modified>
</cp:coreProperties>
</file>